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9" r:id="rId3"/>
    <p:sldId id="260" r:id="rId4"/>
    <p:sldId id="265" r:id="rId5"/>
    <p:sldId id="267" r:id="rId6"/>
    <p:sldId id="271" r:id="rId7"/>
    <p:sldId id="275" r:id="rId8"/>
    <p:sldId id="270" r:id="rId9"/>
    <p:sldId id="272" r:id="rId10"/>
    <p:sldId id="276" r:id="rId11"/>
    <p:sldId id="273" r:id="rId12"/>
    <p:sldId id="269" r:id="rId13"/>
    <p:sldId id="274" r:id="rId14"/>
    <p:sldId id="266" r:id="rId15"/>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78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58012" autoAdjust="0"/>
  </p:normalViewPr>
  <p:slideViewPr>
    <p:cSldViewPr snapToGrid="0">
      <p:cViewPr varScale="1">
        <p:scale>
          <a:sx n="39" d="100"/>
          <a:sy n="39" d="100"/>
        </p:scale>
        <p:origin x="1592" y="32"/>
      </p:cViewPr>
      <p:guideLst/>
    </p:cSldViewPr>
  </p:slideViewPr>
  <p:notesTextViewPr>
    <p:cViewPr>
      <p:scale>
        <a:sx n="1" d="1"/>
        <a:sy n="1" d="1"/>
      </p:scale>
      <p:origin x="0" y="0"/>
    </p:cViewPr>
  </p:notesTextViewPr>
  <p:notesViewPr>
    <p:cSldViewPr snapToGrid="0">
      <p:cViewPr varScale="1">
        <p:scale>
          <a:sx n="92" d="100"/>
          <a:sy n="92" d="100"/>
        </p:scale>
        <p:origin x="2550"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F753446-1017-4CA1-9320-E35EE87FAD83}" type="datetimeFigureOut">
              <a:rPr lang="fr-CH" smtClean="0"/>
              <a:t>20.09.2023</a:t>
            </a:fld>
            <a:endParaRPr lang="fr-CH" dirty="0"/>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CH" dirty="0"/>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1FC07A9-5D4D-48B6-BB49-294822F4767D}" type="slidenum">
              <a:rPr lang="fr-CH" smtClean="0"/>
              <a:t>‹N°›</a:t>
            </a:fld>
            <a:endParaRPr lang="fr-CH" dirty="0"/>
          </a:p>
        </p:txBody>
      </p:sp>
    </p:spTree>
    <p:extLst>
      <p:ext uri="{BB962C8B-B14F-4D97-AF65-F5344CB8AC3E}">
        <p14:creationId xmlns:p14="http://schemas.microsoft.com/office/powerpoint/2010/main" val="3625285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a:t>
            </a:fld>
            <a:endParaRPr lang="fr-CH" dirty="0"/>
          </a:p>
        </p:txBody>
      </p:sp>
    </p:spTree>
    <p:extLst>
      <p:ext uri="{BB962C8B-B14F-4D97-AF65-F5344CB8AC3E}">
        <p14:creationId xmlns:p14="http://schemas.microsoft.com/office/powerpoint/2010/main" val="1404958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10</a:t>
            </a:fld>
            <a:endParaRPr lang="fr-CH" dirty="0"/>
          </a:p>
        </p:txBody>
      </p:sp>
    </p:spTree>
    <p:extLst>
      <p:ext uri="{BB962C8B-B14F-4D97-AF65-F5344CB8AC3E}">
        <p14:creationId xmlns:p14="http://schemas.microsoft.com/office/powerpoint/2010/main" val="546642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11</a:t>
            </a:fld>
            <a:endParaRPr lang="fr-CH" dirty="0"/>
          </a:p>
        </p:txBody>
      </p:sp>
    </p:spTree>
    <p:extLst>
      <p:ext uri="{BB962C8B-B14F-4D97-AF65-F5344CB8AC3E}">
        <p14:creationId xmlns:p14="http://schemas.microsoft.com/office/powerpoint/2010/main" val="774655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12</a:t>
            </a:fld>
            <a:endParaRPr lang="fr-CH" dirty="0"/>
          </a:p>
        </p:txBody>
      </p:sp>
    </p:spTree>
    <p:extLst>
      <p:ext uri="{BB962C8B-B14F-4D97-AF65-F5344CB8AC3E}">
        <p14:creationId xmlns:p14="http://schemas.microsoft.com/office/powerpoint/2010/main" val="629657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13</a:t>
            </a:fld>
            <a:endParaRPr lang="fr-CH" dirty="0"/>
          </a:p>
        </p:txBody>
      </p:sp>
    </p:spTree>
    <p:extLst>
      <p:ext uri="{BB962C8B-B14F-4D97-AF65-F5344CB8AC3E}">
        <p14:creationId xmlns:p14="http://schemas.microsoft.com/office/powerpoint/2010/main" val="1211392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14</a:t>
            </a:fld>
            <a:endParaRPr lang="fr-CH" dirty="0"/>
          </a:p>
        </p:txBody>
      </p:sp>
    </p:spTree>
    <p:extLst>
      <p:ext uri="{BB962C8B-B14F-4D97-AF65-F5344CB8AC3E}">
        <p14:creationId xmlns:p14="http://schemas.microsoft.com/office/powerpoint/2010/main" val="332383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Le GTE a été créé il y a 30 ans, pour proposer un contrepouvoir aux organisations de défense de la mobilité douce, pour qui il s’agissait de limiter le trafic automobile notamment.</a:t>
            </a:r>
          </a:p>
          <a:p>
            <a:endParaRPr lang="fr-CH" dirty="0"/>
          </a:p>
          <a:p>
            <a:r>
              <a:rPr lang="fr-CH" dirty="0"/>
              <a:t>Il faut se rappeler que le contexte était déjà tendu et que l’on parle de la guerre des transports depuis des décennies dans notre canton.  </a:t>
            </a:r>
          </a:p>
          <a:p>
            <a:endParaRPr lang="fr-CH" dirty="0"/>
          </a:p>
          <a:p>
            <a:r>
              <a:rPr lang="fr-CH" dirty="0"/>
              <a:t>Quelques années après sa création, fin 1998, le GTE décide de lancer une initiative, l’IN 114 pour le libre choix du mode de transport.  Ce texte inscrit dans la Constitution le principe de la liberté individuelle du choix du mode de transport et formule demande suivante: </a:t>
            </a:r>
          </a:p>
          <a:p>
            <a:r>
              <a:rPr lang="fr-CH" i="1" dirty="0"/>
              <a:t>«Le réseau routier des communes et du canton est conçu et organisé, dans les limites du droit fédéral, de manière à assurer un équilibre entre les divers modes de transport. Il doit répondre aux besoins de mobilité de la population, des entreprises et des visiteurs par une bonne accessibilité de l'agglomération urbaine et de l'ensemble du territoire cantonal.»</a:t>
            </a:r>
          </a:p>
          <a:p>
            <a:endParaRPr lang="fr-CH" dirty="0"/>
          </a:p>
          <a:p>
            <a:r>
              <a:rPr lang="fr-CH" dirty="0"/>
              <a:t>Le texte est accepté le 2 juin 2002 par 56,6% de la population.</a:t>
            </a:r>
          </a:p>
          <a:p>
            <a:endParaRPr lang="fr-CH" dirty="0"/>
          </a:p>
          <a:p>
            <a:r>
              <a:rPr lang="fr-CH" dirty="0"/>
              <a:t>Depuis, ce qui s’appelait encore GTE était considéré comme un partenaire, intégré dans des commissions officielles et entendus par les députés. </a:t>
            </a:r>
          </a:p>
          <a:p>
            <a:endParaRPr lang="fr-CH" dirty="0"/>
          </a:p>
          <a:p>
            <a:r>
              <a:rPr lang="fr-CH" dirty="0"/>
              <a:t>10 associations membres : FER Genève, CCIG, Genève Commerces, ASTAG, AGET, FMB, </a:t>
            </a:r>
            <a:r>
              <a:rPr lang="fr-CH" dirty="0" err="1"/>
              <a:t>AParGe</a:t>
            </a:r>
            <a:r>
              <a:rPr lang="fr-CH" dirty="0"/>
              <a:t>, NODE, TCS, UPSA. </a:t>
            </a:r>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2</a:t>
            </a:fld>
            <a:endParaRPr lang="fr-CH" dirty="0"/>
          </a:p>
        </p:txBody>
      </p:sp>
    </p:spTree>
    <p:extLst>
      <p:ext uri="{BB962C8B-B14F-4D97-AF65-F5344CB8AC3E}">
        <p14:creationId xmlns:p14="http://schemas.microsoft.com/office/powerpoint/2010/main" val="2048581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A teneur de ses statuts, genèvemobilité  a pour mission de permettre une circulation la plus fluide possible, permettant un exercice des activités professionnelles le meilleur possible, que ce soit pour les professionnels de la route ou pour les entreprises en général.</a:t>
            </a:r>
          </a:p>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3</a:t>
            </a:fld>
            <a:endParaRPr lang="fr-CH" dirty="0"/>
          </a:p>
        </p:txBody>
      </p:sp>
    </p:spTree>
    <p:extLst>
      <p:ext uri="{BB962C8B-B14F-4D97-AF65-F5344CB8AC3E}">
        <p14:creationId xmlns:p14="http://schemas.microsoft.com/office/powerpoint/2010/main" val="2596623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Les statuts soulignent l’importance de la complémentarité des modes de transports et promeuvent une mobilité multimodale, dans le respect des principes du développement durable. </a:t>
            </a:r>
          </a:p>
          <a:p>
            <a:endParaRPr lang="fr-CH" dirty="0"/>
          </a:p>
          <a:p>
            <a:r>
              <a:rPr lang="fr-CH" dirty="0"/>
              <a:t>Cela signifie que l’on tient compte des facteurs environnementaux, mais aussi et surtout qu’il doit être tenu compte du volet économique, souvent nié par les autres organismes du secteur de la mobilité.</a:t>
            </a:r>
          </a:p>
          <a:p>
            <a:endParaRPr lang="fr-CH" dirty="0"/>
          </a:p>
          <a:p>
            <a:r>
              <a:rPr lang="fr-CH" dirty="0"/>
              <a:t>Nous demandons également que l’aménagement urbain soit conçu avec cohérence et dans un esprit de continuité. C’est l’un des éléments que notre groupement a d’ailleurs mis en exergue lorsqu’il a mandaté une société pour proposer une alternative au plan cyclable de Dal Busco. Nous y reviendrons.  </a:t>
            </a:r>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4</a:t>
            </a:fld>
            <a:endParaRPr lang="fr-CH" dirty="0"/>
          </a:p>
        </p:txBody>
      </p:sp>
    </p:spTree>
    <p:extLst>
      <p:ext uri="{BB962C8B-B14F-4D97-AF65-F5344CB8AC3E}">
        <p14:creationId xmlns:p14="http://schemas.microsoft.com/office/powerpoint/2010/main" val="3290094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5</a:t>
            </a:fld>
            <a:endParaRPr lang="fr-CH" dirty="0"/>
          </a:p>
        </p:txBody>
      </p:sp>
    </p:spTree>
    <p:extLst>
      <p:ext uri="{BB962C8B-B14F-4D97-AF65-F5344CB8AC3E}">
        <p14:creationId xmlns:p14="http://schemas.microsoft.com/office/powerpoint/2010/main" val="2911281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6</a:t>
            </a:fld>
            <a:endParaRPr lang="fr-CH" dirty="0"/>
          </a:p>
        </p:txBody>
      </p:sp>
    </p:spTree>
    <p:extLst>
      <p:ext uri="{BB962C8B-B14F-4D97-AF65-F5344CB8AC3E}">
        <p14:creationId xmlns:p14="http://schemas.microsoft.com/office/powerpoint/2010/main" val="822973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7</a:t>
            </a:fld>
            <a:endParaRPr lang="fr-CH" dirty="0"/>
          </a:p>
        </p:txBody>
      </p:sp>
    </p:spTree>
    <p:extLst>
      <p:ext uri="{BB962C8B-B14F-4D97-AF65-F5344CB8AC3E}">
        <p14:creationId xmlns:p14="http://schemas.microsoft.com/office/powerpoint/2010/main" val="550643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La zone 30 donne toujours la priorité au trafic.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Les zones de rencontre à 20 km/h donne la priorité aux piétons.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Les zones piétonnes sont interdites au TIM.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kern="1200" dirty="0">
                <a:solidFill>
                  <a:schemeClr val="tx1"/>
                </a:solidFill>
                <a:effectLst/>
                <a:latin typeface="+mn-lt"/>
                <a:ea typeface="+mn-ea"/>
                <a:cs typeface="+mn-cs"/>
              </a:rPr>
              <a:t>C’est l</a:t>
            </a:r>
            <a:r>
              <a:rPr lang="fr-CH" sz="1200" u="sng" kern="1200" dirty="0">
                <a:solidFill>
                  <a:schemeClr val="tx1"/>
                </a:solidFill>
                <a:effectLst/>
                <a:latin typeface="+mn-lt"/>
                <a:ea typeface="+mn-ea"/>
                <a:cs typeface="+mn-cs"/>
              </a:rPr>
              <a:t>’Ordonnance sur les zones 30 et les zones de rencontre </a:t>
            </a:r>
            <a:r>
              <a:rPr lang="fr-CH" sz="1200" kern="1200" dirty="0">
                <a:solidFill>
                  <a:schemeClr val="tx1"/>
                </a:solidFill>
                <a:effectLst/>
                <a:latin typeface="+mn-lt"/>
                <a:ea typeface="+mn-ea"/>
                <a:cs typeface="+mn-cs"/>
              </a:rPr>
              <a:t>qui fixe les règles de ces zones. </a:t>
            </a:r>
          </a:p>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8</a:t>
            </a:fld>
            <a:endParaRPr lang="fr-CH" dirty="0"/>
          </a:p>
        </p:txBody>
      </p:sp>
    </p:spTree>
    <p:extLst>
      <p:ext uri="{BB962C8B-B14F-4D97-AF65-F5344CB8AC3E}">
        <p14:creationId xmlns:p14="http://schemas.microsoft.com/office/powerpoint/2010/main" val="2055728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91FC07A9-5D4D-48B6-BB49-294822F4767D}" type="slidenum">
              <a:rPr lang="fr-CH" smtClean="0"/>
              <a:t>9</a:t>
            </a:fld>
            <a:endParaRPr lang="fr-CH" dirty="0"/>
          </a:p>
        </p:txBody>
      </p:sp>
    </p:spTree>
    <p:extLst>
      <p:ext uri="{BB962C8B-B14F-4D97-AF65-F5344CB8AC3E}">
        <p14:creationId xmlns:p14="http://schemas.microsoft.com/office/powerpoint/2010/main" val="804503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C7291A-DD6B-46F7-A600-71AD6C63E3C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913BA88A-0F26-4BED-9F7A-9B8D8CAFB4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A4F4BF2B-C875-42E3-9D95-3AFD86834E44}"/>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E8BE0CED-9186-4B80-BD62-93E971557EA3}"/>
              </a:ext>
            </a:extLst>
          </p:cNvPr>
          <p:cNvSpPr>
            <a:spLocks noGrp="1"/>
          </p:cNvSpPr>
          <p:nvPr>
            <p:ph type="ftr" sz="quarter" idx="11"/>
          </p:nvPr>
        </p:nvSpPr>
        <p:spPr/>
        <p:txBody>
          <a:bodyPr/>
          <a:lstStyle/>
          <a:p>
            <a:endParaRPr lang="fr-CH" dirty="0"/>
          </a:p>
        </p:txBody>
      </p:sp>
      <p:sp>
        <p:nvSpPr>
          <p:cNvPr id="6" name="Espace réservé du numéro de diapositive 5">
            <a:extLst>
              <a:ext uri="{FF2B5EF4-FFF2-40B4-BE49-F238E27FC236}">
                <a16:creationId xmlns:a16="http://schemas.microsoft.com/office/drawing/2014/main" id="{1CB56C98-ED90-445D-9B65-16118DCCC629}"/>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3815005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FE345B-D1AF-4F9C-A96A-E7C94C207942}"/>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106AE41C-4F9A-47C7-9E9A-069FAB88347A}"/>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C8970A61-B12B-4F70-81AD-41C25FC6F252}"/>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64178932-F13D-4682-8CB6-B5580CD4EFE2}"/>
              </a:ext>
            </a:extLst>
          </p:cNvPr>
          <p:cNvSpPr>
            <a:spLocks noGrp="1"/>
          </p:cNvSpPr>
          <p:nvPr>
            <p:ph type="ftr" sz="quarter" idx="11"/>
          </p:nvPr>
        </p:nvSpPr>
        <p:spPr/>
        <p:txBody>
          <a:bodyPr/>
          <a:lstStyle/>
          <a:p>
            <a:endParaRPr lang="fr-CH" dirty="0"/>
          </a:p>
        </p:txBody>
      </p:sp>
      <p:sp>
        <p:nvSpPr>
          <p:cNvPr id="6" name="Espace réservé du numéro de diapositive 5">
            <a:extLst>
              <a:ext uri="{FF2B5EF4-FFF2-40B4-BE49-F238E27FC236}">
                <a16:creationId xmlns:a16="http://schemas.microsoft.com/office/drawing/2014/main" id="{187B64DA-143F-4783-9DD5-E7862BD1FDFA}"/>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4244112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A09A224-F919-4CF6-B8E8-379CF973C372}"/>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66338783-E0CB-4195-8E7D-27214E44F64D}"/>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631CB81D-F811-4A0B-9EE8-2A301E1A845C}"/>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4ACD4328-57A3-4EAA-8AEC-5B55B107AA22}"/>
              </a:ext>
            </a:extLst>
          </p:cNvPr>
          <p:cNvSpPr>
            <a:spLocks noGrp="1"/>
          </p:cNvSpPr>
          <p:nvPr>
            <p:ph type="ftr" sz="quarter" idx="11"/>
          </p:nvPr>
        </p:nvSpPr>
        <p:spPr/>
        <p:txBody>
          <a:bodyPr/>
          <a:lstStyle/>
          <a:p>
            <a:endParaRPr lang="fr-CH" dirty="0"/>
          </a:p>
        </p:txBody>
      </p:sp>
      <p:sp>
        <p:nvSpPr>
          <p:cNvPr id="6" name="Espace réservé du numéro de diapositive 5">
            <a:extLst>
              <a:ext uri="{FF2B5EF4-FFF2-40B4-BE49-F238E27FC236}">
                <a16:creationId xmlns:a16="http://schemas.microsoft.com/office/drawing/2014/main" id="{C0500D2E-DDE1-462E-86D8-A7D7FF83414C}"/>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1752476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3281C0-516E-4B4D-825E-874C758D5D4B}"/>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DCA58067-E200-480D-9588-C20BC81A0B1F}"/>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6944D105-2FBE-451C-861A-B5DD1682A048}"/>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C0CA856A-58EB-490E-BCCE-9600302FEA90}"/>
              </a:ext>
            </a:extLst>
          </p:cNvPr>
          <p:cNvSpPr>
            <a:spLocks noGrp="1"/>
          </p:cNvSpPr>
          <p:nvPr>
            <p:ph type="ftr" sz="quarter" idx="11"/>
          </p:nvPr>
        </p:nvSpPr>
        <p:spPr/>
        <p:txBody>
          <a:bodyPr/>
          <a:lstStyle/>
          <a:p>
            <a:endParaRPr lang="fr-CH" dirty="0"/>
          </a:p>
        </p:txBody>
      </p:sp>
      <p:sp>
        <p:nvSpPr>
          <p:cNvPr id="6" name="Espace réservé du numéro de diapositive 5">
            <a:extLst>
              <a:ext uri="{FF2B5EF4-FFF2-40B4-BE49-F238E27FC236}">
                <a16:creationId xmlns:a16="http://schemas.microsoft.com/office/drawing/2014/main" id="{9D069E60-79A2-4632-8380-0DEA253F0A16}"/>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1954361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561B66-91FF-4B2A-BEFC-311824CA20E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6704B9C7-8AA4-409A-A854-BB9E65632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4906221C-A683-42DB-B4F6-5937EFB831B9}"/>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8CBD8207-7FD8-4810-B31C-CA88C97302CF}"/>
              </a:ext>
            </a:extLst>
          </p:cNvPr>
          <p:cNvSpPr>
            <a:spLocks noGrp="1"/>
          </p:cNvSpPr>
          <p:nvPr>
            <p:ph type="ftr" sz="quarter" idx="11"/>
          </p:nvPr>
        </p:nvSpPr>
        <p:spPr/>
        <p:txBody>
          <a:bodyPr/>
          <a:lstStyle/>
          <a:p>
            <a:endParaRPr lang="fr-CH" dirty="0"/>
          </a:p>
        </p:txBody>
      </p:sp>
      <p:sp>
        <p:nvSpPr>
          <p:cNvPr id="6" name="Espace réservé du numéro de diapositive 5">
            <a:extLst>
              <a:ext uri="{FF2B5EF4-FFF2-40B4-BE49-F238E27FC236}">
                <a16:creationId xmlns:a16="http://schemas.microsoft.com/office/drawing/2014/main" id="{B3DC728F-D076-48BF-A611-7DDA1E5B8878}"/>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2905129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D57E95-4774-4F9A-9E49-F2AB580AA3EC}"/>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7D88C57C-752D-46F6-881C-F9890CA2A7C0}"/>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E9F7C64B-0B8C-4D20-A683-802CD1CA868A}"/>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F591B1C7-28A3-4D9E-838F-FD473A3F6770}"/>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6" name="Espace réservé du pied de page 5">
            <a:extLst>
              <a:ext uri="{FF2B5EF4-FFF2-40B4-BE49-F238E27FC236}">
                <a16:creationId xmlns:a16="http://schemas.microsoft.com/office/drawing/2014/main" id="{C8860D3B-1D38-47B2-BCE1-6984EF0EF6BE}"/>
              </a:ext>
            </a:extLst>
          </p:cNvPr>
          <p:cNvSpPr>
            <a:spLocks noGrp="1"/>
          </p:cNvSpPr>
          <p:nvPr>
            <p:ph type="ftr" sz="quarter" idx="11"/>
          </p:nvPr>
        </p:nvSpPr>
        <p:spPr/>
        <p:txBody>
          <a:bodyPr/>
          <a:lstStyle/>
          <a:p>
            <a:endParaRPr lang="fr-CH" dirty="0"/>
          </a:p>
        </p:txBody>
      </p:sp>
      <p:sp>
        <p:nvSpPr>
          <p:cNvPr id="7" name="Espace réservé du numéro de diapositive 6">
            <a:extLst>
              <a:ext uri="{FF2B5EF4-FFF2-40B4-BE49-F238E27FC236}">
                <a16:creationId xmlns:a16="http://schemas.microsoft.com/office/drawing/2014/main" id="{4C1485DE-4AAD-4EBA-B08C-9B67596A887E}"/>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2516684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F1B4BC-7155-4D06-89B9-5711D406710D}"/>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6B8CECB1-80D0-4FED-B7B6-C016A517A4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E8D1EEEB-62EB-4BE7-9679-6F32CD6B38D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A75598AE-39E6-4556-B1D1-5AE8CCBA1A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B1544C1C-33FD-41AB-B606-A164B86A9C73}"/>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B79F65A7-6188-47F6-AD6B-0A0BF5E5E109}"/>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8" name="Espace réservé du pied de page 7">
            <a:extLst>
              <a:ext uri="{FF2B5EF4-FFF2-40B4-BE49-F238E27FC236}">
                <a16:creationId xmlns:a16="http://schemas.microsoft.com/office/drawing/2014/main" id="{3BEB523D-D64B-49AE-8ED1-3A78417063EB}"/>
              </a:ext>
            </a:extLst>
          </p:cNvPr>
          <p:cNvSpPr>
            <a:spLocks noGrp="1"/>
          </p:cNvSpPr>
          <p:nvPr>
            <p:ph type="ftr" sz="quarter" idx="11"/>
          </p:nvPr>
        </p:nvSpPr>
        <p:spPr/>
        <p:txBody>
          <a:bodyPr/>
          <a:lstStyle/>
          <a:p>
            <a:endParaRPr lang="fr-CH" dirty="0"/>
          </a:p>
        </p:txBody>
      </p:sp>
      <p:sp>
        <p:nvSpPr>
          <p:cNvPr id="9" name="Espace réservé du numéro de diapositive 8">
            <a:extLst>
              <a:ext uri="{FF2B5EF4-FFF2-40B4-BE49-F238E27FC236}">
                <a16:creationId xmlns:a16="http://schemas.microsoft.com/office/drawing/2014/main" id="{0B7A2D44-5DAD-4D93-8476-80B631C52158}"/>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2990657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A496DE-4FAC-436C-8C2B-AC08DCBC8D66}"/>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2E1D9AA7-DAC8-4E13-922F-18F11A928BEE}"/>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4" name="Espace réservé du pied de page 3">
            <a:extLst>
              <a:ext uri="{FF2B5EF4-FFF2-40B4-BE49-F238E27FC236}">
                <a16:creationId xmlns:a16="http://schemas.microsoft.com/office/drawing/2014/main" id="{AD8DD958-EEC2-4BAF-8E91-A193656701CA}"/>
              </a:ext>
            </a:extLst>
          </p:cNvPr>
          <p:cNvSpPr>
            <a:spLocks noGrp="1"/>
          </p:cNvSpPr>
          <p:nvPr>
            <p:ph type="ftr" sz="quarter" idx="11"/>
          </p:nvPr>
        </p:nvSpPr>
        <p:spPr/>
        <p:txBody>
          <a:bodyPr/>
          <a:lstStyle/>
          <a:p>
            <a:endParaRPr lang="fr-CH" dirty="0"/>
          </a:p>
        </p:txBody>
      </p:sp>
      <p:sp>
        <p:nvSpPr>
          <p:cNvPr id="5" name="Espace réservé du numéro de diapositive 4">
            <a:extLst>
              <a:ext uri="{FF2B5EF4-FFF2-40B4-BE49-F238E27FC236}">
                <a16:creationId xmlns:a16="http://schemas.microsoft.com/office/drawing/2014/main" id="{77081CF0-E6A3-4597-9A32-99E0E0A690FA}"/>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2326024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B7A1986-8713-42DB-B867-6CF0889045CD}"/>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3" name="Espace réservé du pied de page 2">
            <a:extLst>
              <a:ext uri="{FF2B5EF4-FFF2-40B4-BE49-F238E27FC236}">
                <a16:creationId xmlns:a16="http://schemas.microsoft.com/office/drawing/2014/main" id="{27E94708-1D4D-4BFA-AF35-80EA10C312A2}"/>
              </a:ext>
            </a:extLst>
          </p:cNvPr>
          <p:cNvSpPr>
            <a:spLocks noGrp="1"/>
          </p:cNvSpPr>
          <p:nvPr>
            <p:ph type="ftr" sz="quarter" idx="1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DE7CF1B4-EF6F-4E9C-A613-9E83B2E6A4DD}"/>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4142509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20F386-05DB-4C09-B8DC-B9EF662CF4C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760A250D-EC42-4AEA-B703-BE5CA1355C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63AB675F-9C94-4DF7-98F4-61B11A275E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BCEE168E-96A3-46CC-A5CE-DE56DAB384C2}"/>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6" name="Espace réservé du pied de page 5">
            <a:extLst>
              <a:ext uri="{FF2B5EF4-FFF2-40B4-BE49-F238E27FC236}">
                <a16:creationId xmlns:a16="http://schemas.microsoft.com/office/drawing/2014/main" id="{87EDD18B-8EB0-4D90-9B9E-0ECA14917833}"/>
              </a:ext>
            </a:extLst>
          </p:cNvPr>
          <p:cNvSpPr>
            <a:spLocks noGrp="1"/>
          </p:cNvSpPr>
          <p:nvPr>
            <p:ph type="ftr" sz="quarter" idx="11"/>
          </p:nvPr>
        </p:nvSpPr>
        <p:spPr/>
        <p:txBody>
          <a:bodyPr/>
          <a:lstStyle/>
          <a:p>
            <a:endParaRPr lang="fr-CH" dirty="0"/>
          </a:p>
        </p:txBody>
      </p:sp>
      <p:sp>
        <p:nvSpPr>
          <p:cNvPr id="7" name="Espace réservé du numéro de diapositive 6">
            <a:extLst>
              <a:ext uri="{FF2B5EF4-FFF2-40B4-BE49-F238E27FC236}">
                <a16:creationId xmlns:a16="http://schemas.microsoft.com/office/drawing/2014/main" id="{DF485100-5559-446B-882E-6F6F4700B686}"/>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2218443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47B957-849E-4B59-A208-D6574F44859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36537FA9-7FD6-486D-A1D7-511C733BAD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dirty="0"/>
          </a:p>
        </p:txBody>
      </p:sp>
      <p:sp>
        <p:nvSpPr>
          <p:cNvPr id="4" name="Espace réservé du texte 3">
            <a:extLst>
              <a:ext uri="{FF2B5EF4-FFF2-40B4-BE49-F238E27FC236}">
                <a16:creationId xmlns:a16="http://schemas.microsoft.com/office/drawing/2014/main" id="{F0EE903A-53A5-4054-B771-96C8F54E1A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6DA45B8E-DA2F-43E6-8B21-2D6099F354EE}"/>
              </a:ext>
            </a:extLst>
          </p:cNvPr>
          <p:cNvSpPr>
            <a:spLocks noGrp="1"/>
          </p:cNvSpPr>
          <p:nvPr>
            <p:ph type="dt" sz="half" idx="10"/>
          </p:nvPr>
        </p:nvSpPr>
        <p:spPr/>
        <p:txBody>
          <a:bodyPr/>
          <a:lstStyle/>
          <a:p>
            <a:fld id="{34591CE5-05BD-4EA5-BD44-6BDC7514CD3A}" type="datetimeFigureOut">
              <a:rPr lang="fr-CH" smtClean="0"/>
              <a:t>20.09.2023</a:t>
            </a:fld>
            <a:endParaRPr lang="fr-CH" dirty="0"/>
          </a:p>
        </p:txBody>
      </p:sp>
      <p:sp>
        <p:nvSpPr>
          <p:cNvPr id="6" name="Espace réservé du pied de page 5">
            <a:extLst>
              <a:ext uri="{FF2B5EF4-FFF2-40B4-BE49-F238E27FC236}">
                <a16:creationId xmlns:a16="http://schemas.microsoft.com/office/drawing/2014/main" id="{4FD2014C-4736-423E-A7A0-CC64A26BCFB0}"/>
              </a:ext>
            </a:extLst>
          </p:cNvPr>
          <p:cNvSpPr>
            <a:spLocks noGrp="1"/>
          </p:cNvSpPr>
          <p:nvPr>
            <p:ph type="ftr" sz="quarter" idx="11"/>
          </p:nvPr>
        </p:nvSpPr>
        <p:spPr/>
        <p:txBody>
          <a:bodyPr/>
          <a:lstStyle/>
          <a:p>
            <a:endParaRPr lang="fr-CH" dirty="0"/>
          </a:p>
        </p:txBody>
      </p:sp>
      <p:sp>
        <p:nvSpPr>
          <p:cNvPr id="7" name="Espace réservé du numéro de diapositive 6">
            <a:extLst>
              <a:ext uri="{FF2B5EF4-FFF2-40B4-BE49-F238E27FC236}">
                <a16:creationId xmlns:a16="http://schemas.microsoft.com/office/drawing/2014/main" id="{2EF0A390-174E-436A-908B-6C6E35DB1B69}"/>
              </a:ext>
            </a:extLst>
          </p:cNvPr>
          <p:cNvSpPr>
            <a:spLocks noGrp="1"/>
          </p:cNvSpPr>
          <p:nvPr>
            <p:ph type="sldNum" sz="quarter" idx="12"/>
          </p:nvPr>
        </p:nvSpPr>
        <p:spPr/>
        <p:txBody>
          <a:bodyPr/>
          <a:lstStyle/>
          <a:p>
            <a:fld id="{C4486A5B-DB32-4887-8F8E-E2879531EAFE}" type="slidenum">
              <a:rPr lang="fr-CH" smtClean="0"/>
              <a:t>‹N°›</a:t>
            </a:fld>
            <a:endParaRPr lang="fr-CH" dirty="0"/>
          </a:p>
        </p:txBody>
      </p:sp>
    </p:spTree>
    <p:extLst>
      <p:ext uri="{BB962C8B-B14F-4D97-AF65-F5344CB8AC3E}">
        <p14:creationId xmlns:p14="http://schemas.microsoft.com/office/powerpoint/2010/main" val="1385161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993C5E6-4906-4A73-B358-FF06BA385A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8FD31767-93E5-4DC2-BE0C-A7B4A3708A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FC2EFB7D-34F0-4683-BE3F-D43E00203E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591CE5-05BD-4EA5-BD44-6BDC7514CD3A}" type="datetimeFigureOut">
              <a:rPr lang="fr-CH" smtClean="0"/>
              <a:t>20.09.2023</a:t>
            </a:fld>
            <a:endParaRPr lang="fr-CH" dirty="0"/>
          </a:p>
        </p:txBody>
      </p:sp>
      <p:sp>
        <p:nvSpPr>
          <p:cNvPr id="5" name="Espace réservé du pied de page 4">
            <a:extLst>
              <a:ext uri="{FF2B5EF4-FFF2-40B4-BE49-F238E27FC236}">
                <a16:creationId xmlns:a16="http://schemas.microsoft.com/office/drawing/2014/main" id="{3E5B498A-0755-4846-999A-D91208EC50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dirty="0"/>
          </a:p>
        </p:txBody>
      </p:sp>
      <p:sp>
        <p:nvSpPr>
          <p:cNvPr id="6" name="Espace réservé du numéro de diapositive 5">
            <a:extLst>
              <a:ext uri="{FF2B5EF4-FFF2-40B4-BE49-F238E27FC236}">
                <a16:creationId xmlns:a16="http://schemas.microsoft.com/office/drawing/2014/main" id="{5504118F-2A82-4E47-8CB2-850A32CC77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486A5B-DB32-4887-8F8E-E2879531EAFE}" type="slidenum">
              <a:rPr lang="fr-CH" smtClean="0"/>
              <a:t>‹N°›</a:t>
            </a:fld>
            <a:endParaRPr lang="fr-CH" dirty="0"/>
          </a:p>
        </p:txBody>
      </p:sp>
    </p:spTree>
    <p:extLst>
      <p:ext uri="{BB962C8B-B14F-4D97-AF65-F5344CB8AC3E}">
        <p14:creationId xmlns:p14="http://schemas.microsoft.com/office/powerpoint/2010/main" val="1487257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8E7C4FDB-077C-4538-9B45-A1838C03A75D}"/>
              </a:ext>
            </a:extLst>
          </p:cNvPr>
          <p:cNvSpPr>
            <a:spLocks noGrp="1"/>
          </p:cNvSpPr>
          <p:nvPr>
            <p:ph type="subTitle" idx="1"/>
          </p:nvPr>
        </p:nvSpPr>
        <p:spPr/>
        <p:txBody>
          <a:bodyPr/>
          <a:lstStyle/>
          <a:p>
            <a:pPr algn="r"/>
            <a:r>
              <a:rPr lang="fr-CH" dirty="0"/>
              <a:t>19 septembre 2023</a:t>
            </a:r>
          </a:p>
        </p:txBody>
      </p:sp>
      <p:pic>
        <p:nvPicPr>
          <p:cNvPr id="5" name="Graphique 4">
            <a:extLst>
              <a:ext uri="{FF2B5EF4-FFF2-40B4-BE49-F238E27FC236}">
                <a16:creationId xmlns:a16="http://schemas.microsoft.com/office/drawing/2014/main" id="{39A2A300-22F4-48F4-8441-9D10F9F882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96402" y="1414463"/>
            <a:ext cx="9486900" cy="2095500"/>
          </a:xfrm>
          <a:prstGeom prst="rect">
            <a:avLst/>
          </a:prstGeom>
        </p:spPr>
      </p:pic>
    </p:spTree>
    <p:extLst>
      <p:ext uri="{BB962C8B-B14F-4D97-AF65-F5344CB8AC3E}">
        <p14:creationId xmlns:p14="http://schemas.microsoft.com/office/powerpoint/2010/main" val="130055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Rapport du Conseil d’Etat</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a:xfrm>
            <a:off x="838200" y="1811110"/>
            <a:ext cx="10515600" cy="4351338"/>
          </a:xfrm>
        </p:spPr>
        <p:txBody>
          <a:bodyPr/>
          <a:lstStyle/>
          <a:p>
            <a:pPr marL="0" indent="0">
              <a:buNone/>
            </a:pPr>
            <a:r>
              <a:rPr lang="fr-CH" i="1" dirty="0"/>
              <a:t>« (… ) le principe d’affecter des surfaces au profit des progressions piétonnes, sans prétériter le développement du réseau cyclable (…) ne pourra se faire qu’en appliquant un principe de redistribution de l’espace public en tenant compte des objectifs de réduction du trafic individuel motorisé » (p.22)</a:t>
            </a:r>
          </a:p>
          <a:p>
            <a:pPr marL="0" indent="0">
              <a:buNone/>
            </a:pPr>
            <a:endParaRPr lang="fr-CH" dirty="0"/>
          </a:p>
          <a:p>
            <a:pPr marL="0" indent="0" algn="ctr">
              <a:buNone/>
            </a:pPr>
            <a:r>
              <a:rPr lang="fr-CH" b="1" dirty="0"/>
              <a:t>Quid de l’impact pour le transport professionnel ? </a:t>
            </a:r>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1173256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Modifications de la </a:t>
            </a:r>
            <a:r>
              <a:rPr lang="fr-CH" b="1" dirty="0" err="1">
                <a:solidFill>
                  <a:srgbClr val="87785B"/>
                </a:solidFill>
              </a:rPr>
              <a:t>LRoutes</a:t>
            </a:r>
            <a:r>
              <a:rPr lang="fr-CH" b="1" dirty="0">
                <a:solidFill>
                  <a:srgbClr val="87785B"/>
                </a:solidFill>
              </a:rPr>
              <a:t> inscrites dans l'IN 192</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r>
              <a:rPr lang="fr-CH" dirty="0"/>
              <a:t>Affecter le réseau secondaire au trafic motorisé public et à la mobilité douce ? </a:t>
            </a:r>
          </a:p>
          <a:p>
            <a:r>
              <a:rPr lang="fr-CH" dirty="0"/>
              <a:t>Cela va trop loin et toucherait tout le canton : le réseau secondaire est plus répandu dans les campagnes genevoises (voir carte ci-après)</a:t>
            </a:r>
          </a:p>
          <a:p>
            <a:r>
              <a:rPr lang="fr-CH" dirty="0"/>
              <a:t>La LMCE règle déjà la priorisation en zone 1 et 2 ! </a:t>
            </a:r>
          </a:p>
          <a:p>
            <a:pPr marL="0" indent="0">
              <a:buNone/>
            </a:pPr>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2112172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endParaRPr lang="fr-CH" dirty="0"/>
          </a:p>
          <a:p>
            <a:endParaRPr lang="fr-CH" dirty="0"/>
          </a:p>
          <a:p>
            <a:endParaRPr lang="fr-CH" dirty="0"/>
          </a:p>
        </p:txBody>
      </p:sp>
      <p:pic>
        <p:nvPicPr>
          <p:cNvPr id="5" name="Image 4">
            <a:extLst>
              <a:ext uri="{FF2B5EF4-FFF2-40B4-BE49-F238E27FC236}">
                <a16:creationId xmlns:a16="http://schemas.microsoft.com/office/drawing/2014/main" id="{0C94A56B-352C-4CB4-A3A3-CD991C73A0E8}"/>
              </a:ext>
            </a:extLst>
          </p:cNvPr>
          <p:cNvPicPr>
            <a:picLocks noChangeAspect="1"/>
          </p:cNvPicPr>
          <p:nvPr/>
        </p:nvPicPr>
        <p:blipFill>
          <a:blip r:embed="rId3"/>
          <a:stretch>
            <a:fillRect/>
          </a:stretch>
        </p:blipFill>
        <p:spPr>
          <a:xfrm>
            <a:off x="1059543" y="28637"/>
            <a:ext cx="10697029" cy="6800726"/>
          </a:xfrm>
          <a:prstGeom prst="rect">
            <a:avLst/>
          </a:prstGeom>
        </p:spPr>
      </p:pic>
    </p:spTree>
    <p:extLst>
      <p:ext uri="{BB962C8B-B14F-4D97-AF65-F5344CB8AC3E}">
        <p14:creationId xmlns:p14="http://schemas.microsoft.com/office/powerpoint/2010/main" val="1980256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Notre proposition </a:t>
            </a:r>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
        <p:nvSpPr>
          <p:cNvPr id="6" name="Espace réservé du contenu 5">
            <a:extLst>
              <a:ext uri="{FF2B5EF4-FFF2-40B4-BE49-F238E27FC236}">
                <a16:creationId xmlns:a16="http://schemas.microsoft.com/office/drawing/2014/main" id="{205095F7-6D2D-4A94-A8EB-C526B8E63F1F}"/>
              </a:ext>
            </a:extLst>
          </p:cNvPr>
          <p:cNvSpPr>
            <a:spLocks noGrp="1"/>
          </p:cNvSpPr>
          <p:nvPr>
            <p:ph idx="1"/>
          </p:nvPr>
        </p:nvSpPr>
        <p:spPr/>
        <p:txBody>
          <a:bodyPr/>
          <a:lstStyle/>
          <a:p>
            <a:r>
              <a:rPr lang="fr-CH" dirty="0"/>
              <a:t>Evaluer les besoins de manière pragmatique</a:t>
            </a:r>
          </a:p>
          <a:p>
            <a:r>
              <a:rPr lang="fr-CH" dirty="0"/>
              <a:t>Refuser l’initiative en l’état en raison des conséquences prévisibles pour l’économie</a:t>
            </a:r>
          </a:p>
          <a:p>
            <a:r>
              <a:rPr lang="fr-CH" dirty="0"/>
              <a:t>Supprimer les modifications de la </a:t>
            </a:r>
            <a:r>
              <a:rPr lang="fr-CH" dirty="0" err="1"/>
              <a:t>LRoutes</a:t>
            </a:r>
            <a:r>
              <a:rPr lang="fr-CH" dirty="0"/>
              <a:t> </a:t>
            </a:r>
          </a:p>
          <a:p>
            <a:r>
              <a:rPr lang="fr-CH" dirty="0"/>
              <a:t>Considérer de manière réaliste le développement du réseau piéton dans le Plan d’action mobilité douce 2024-2028 </a:t>
            </a:r>
          </a:p>
          <a:p>
            <a:endParaRPr lang="fr-CH" dirty="0"/>
          </a:p>
        </p:txBody>
      </p:sp>
    </p:spTree>
    <p:extLst>
      <p:ext uri="{BB962C8B-B14F-4D97-AF65-F5344CB8AC3E}">
        <p14:creationId xmlns:p14="http://schemas.microsoft.com/office/powerpoint/2010/main" val="820784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1A69C0-535F-4702-B6A8-906DDB853DCC}"/>
              </a:ext>
            </a:extLst>
          </p:cNvPr>
          <p:cNvSpPr>
            <a:spLocks noGrp="1"/>
          </p:cNvSpPr>
          <p:nvPr>
            <p:ph type="ctrTitle"/>
          </p:nvPr>
        </p:nvSpPr>
        <p:spPr/>
        <p:txBody>
          <a:bodyPr>
            <a:normAutofit fontScale="90000"/>
          </a:bodyPr>
          <a:lstStyle/>
          <a:p>
            <a:r>
              <a:rPr lang="fr-CH" dirty="0"/>
              <a:t>Nous vous remercions de votre attention et sommes à disposition pour vos questions</a:t>
            </a:r>
          </a:p>
        </p:txBody>
      </p:sp>
      <p:pic>
        <p:nvPicPr>
          <p:cNvPr id="5" name="Graphique 4">
            <a:extLst>
              <a:ext uri="{FF2B5EF4-FFF2-40B4-BE49-F238E27FC236}">
                <a16:creationId xmlns:a16="http://schemas.microsoft.com/office/drawing/2014/main" id="{39A2A300-22F4-48F4-8441-9D10F9F882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2550" y="4094329"/>
            <a:ext cx="9486900" cy="2095500"/>
          </a:xfrm>
          <a:prstGeom prst="rect">
            <a:avLst/>
          </a:prstGeom>
        </p:spPr>
      </p:pic>
    </p:spTree>
    <p:extLst>
      <p:ext uri="{BB962C8B-B14F-4D97-AF65-F5344CB8AC3E}">
        <p14:creationId xmlns:p14="http://schemas.microsoft.com/office/powerpoint/2010/main" val="3873003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Qui sommes-nous ?</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pPr>
              <a:buClr>
                <a:srgbClr val="87785B"/>
              </a:buClr>
            </a:pPr>
            <a:r>
              <a:rPr lang="fr-CH" dirty="0"/>
              <a:t>Création en 1992 sous le nom Groupement Transport et Economie</a:t>
            </a:r>
          </a:p>
          <a:p>
            <a:pPr>
              <a:buClr>
                <a:srgbClr val="87785B"/>
              </a:buClr>
            </a:pPr>
            <a:r>
              <a:rPr lang="fr-CH" dirty="0"/>
              <a:t>Objectif: porter la voie économique dans le débat sur la mobilité</a:t>
            </a:r>
          </a:p>
          <a:p>
            <a:pPr>
              <a:buClr>
                <a:srgbClr val="87785B"/>
              </a:buClr>
            </a:pPr>
            <a:r>
              <a:rPr lang="fr-CH" dirty="0"/>
              <a:t>10 associations membres : </a:t>
            </a:r>
          </a:p>
          <a:p>
            <a:pPr lvl="1">
              <a:buClr>
                <a:srgbClr val="87785B"/>
              </a:buClr>
            </a:pPr>
            <a:r>
              <a:rPr lang="fr-CH" dirty="0"/>
              <a:t>FER Genève, CCIG, TCS, Genève Commerces, ASTAG, AGET, FMB, </a:t>
            </a:r>
            <a:r>
              <a:rPr lang="fr-CH" dirty="0" err="1"/>
              <a:t>AParGe</a:t>
            </a:r>
            <a:r>
              <a:rPr lang="fr-CH" dirty="0"/>
              <a:t>, NODE, UPSA</a:t>
            </a:r>
          </a:p>
          <a:p>
            <a:pPr>
              <a:buClr>
                <a:srgbClr val="87785B"/>
              </a:buClr>
            </a:pPr>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1569530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Notre mission</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normAutofit/>
          </a:bodyPr>
          <a:lstStyle/>
          <a:p>
            <a:pPr marL="0" indent="0">
              <a:buClr>
                <a:srgbClr val="87785B"/>
              </a:buClr>
              <a:buNone/>
            </a:pPr>
            <a:r>
              <a:rPr lang="fr-FR" dirty="0"/>
              <a:t>En général:</a:t>
            </a:r>
          </a:p>
          <a:p>
            <a:pPr marL="0" indent="0">
              <a:buClr>
                <a:srgbClr val="87785B"/>
              </a:buClr>
              <a:buNone/>
            </a:pPr>
            <a:endParaRPr lang="fr-FR" dirty="0"/>
          </a:p>
          <a:p>
            <a:pPr>
              <a:buClr>
                <a:srgbClr val="87785B"/>
              </a:buClr>
            </a:pPr>
            <a:r>
              <a:rPr lang="fr-FR" dirty="0"/>
              <a:t>Promouvoir des conditions-cadre de la mobilité et des transports favorables à l'activité économique et aux entreprises genevoises, à l’échelle cantonale et régionale.</a:t>
            </a:r>
          </a:p>
          <a:p>
            <a:pPr marL="0" indent="0">
              <a:buClr>
                <a:srgbClr val="87785B"/>
              </a:buClr>
              <a:buNone/>
            </a:pPr>
            <a:endParaRPr lang="fr-FR" dirty="0"/>
          </a:p>
          <a:p>
            <a:pPr>
              <a:buClr>
                <a:srgbClr val="87785B"/>
              </a:buClr>
            </a:pPr>
            <a:endParaRPr lang="fr-FR" dirty="0"/>
          </a:p>
          <a:p>
            <a:pPr>
              <a:buClr>
                <a:srgbClr val="87785B"/>
              </a:buClr>
            </a:pPr>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1498308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Notre mission							    </a:t>
            </a:r>
            <a:r>
              <a:rPr lang="fr-CH" sz="2000" b="1" dirty="0">
                <a:solidFill>
                  <a:srgbClr val="87785B"/>
                </a:solidFill>
              </a:rPr>
              <a:t>suite</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pPr marL="0" indent="0">
              <a:buClr>
                <a:srgbClr val="87785B"/>
              </a:buClr>
              <a:buNone/>
            </a:pPr>
            <a:r>
              <a:rPr lang="fr-FR" dirty="0"/>
              <a:t>En particulier:</a:t>
            </a:r>
          </a:p>
          <a:p>
            <a:pPr marL="0" indent="0">
              <a:buClr>
                <a:srgbClr val="87785B"/>
              </a:buClr>
              <a:buNone/>
            </a:pPr>
            <a:endParaRPr lang="fr-FR" dirty="0"/>
          </a:p>
          <a:p>
            <a:pPr>
              <a:buClr>
                <a:srgbClr val="87785B"/>
              </a:buClr>
            </a:pPr>
            <a:r>
              <a:rPr lang="fr-FR" dirty="0"/>
              <a:t>Soutenir une politique des déplacements multimodale, dans l’esprit de la complémentarité des modes de transport</a:t>
            </a:r>
          </a:p>
          <a:p>
            <a:pPr>
              <a:buClr>
                <a:srgbClr val="87785B"/>
              </a:buClr>
            </a:pPr>
            <a:r>
              <a:rPr lang="fr-FR" dirty="0"/>
              <a:t>Tenir compte des éléments du développement durable, y compris le volet économique</a:t>
            </a:r>
          </a:p>
          <a:p>
            <a:pPr>
              <a:buClr>
                <a:srgbClr val="87785B"/>
              </a:buClr>
            </a:pPr>
            <a:r>
              <a:rPr lang="fr-FR" dirty="0"/>
              <a:t>Promouvoir une politique d’aménagement cohérente et continue.</a:t>
            </a:r>
          </a:p>
          <a:p>
            <a:pPr>
              <a:buClr>
                <a:srgbClr val="87785B"/>
              </a:buClr>
            </a:pPr>
            <a:endParaRPr lang="fr-FR" dirty="0"/>
          </a:p>
          <a:p>
            <a:pPr>
              <a:buClr>
                <a:srgbClr val="87785B"/>
              </a:buClr>
            </a:pPr>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3887154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Notre vision</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r>
              <a:rPr lang="fr-CH" dirty="0"/>
              <a:t>Défendre l’accessibilité au centre pour le transport professionnel</a:t>
            </a:r>
          </a:p>
          <a:p>
            <a:r>
              <a:rPr lang="fr-CH" dirty="0"/>
              <a:t>Améliorer la fluidité du réseau périphérique pour canaliser le trafic : ceinture urbaine, autoroute A1 et projet de grande traversée du lac</a:t>
            </a:r>
          </a:p>
          <a:p>
            <a:r>
              <a:rPr lang="fr-CH" dirty="0"/>
              <a:t>Promouvoir le stationnement en ouvrage à proximité du centre et des lignes de transport public</a:t>
            </a:r>
          </a:p>
          <a:p>
            <a:r>
              <a:rPr lang="fr-CH" dirty="0"/>
              <a:t>Soutenir l’amélioration des transports publics et des infrastructures de mobilité douce tout en préservant le réseau routier</a:t>
            </a:r>
          </a:p>
          <a:p>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496092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a:xfrm>
            <a:off x="838200" y="2766218"/>
            <a:ext cx="10515600" cy="1325563"/>
          </a:xfrm>
        </p:spPr>
        <p:txBody>
          <a:bodyPr>
            <a:normAutofit fontScale="90000"/>
          </a:bodyPr>
          <a:lstStyle/>
          <a:p>
            <a:pPr algn="ctr"/>
            <a:r>
              <a:rPr lang="fr-CH" sz="7200" b="1" dirty="0">
                <a:solidFill>
                  <a:srgbClr val="87785B"/>
                </a:solidFill>
              </a:rPr>
              <a:t>IN 192 « Initiative piétonne : pour un canton qui marche»</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a:xfrm>
            <a:off x="838200" y="1825625"/>
            <a:ext cx="10515600" cy="4351338"/>
          </a:xfrm>
        </p:spPr>
        <p:txBody>
          <a:bodyPr/>
          <a:lstStyle/>
          <a:p>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1601269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Plan d’action mobilité douce (PAMD) 2019-2023 </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r>
              <a:rPr lang="fr-CH" dirty="0"/>
              <a:t>Principalement focalisé sur les infrastructures cyclables</a:t>
            </a:r>
          </a:p>
          <a:p>
            <a:r>
              <a:rPr lang="fr-CH" dirty="0"/>
              <a:t>Réalisations piétonnes orientées vers les loisirs, le zones de rencontre et les zones piétonnes</a:t>
            </a:r>
          </a:p>
          <a:p>
            <a:r>
              <a:rPr lang="fr-CH" b="1" dirty="0"/>
              <a:t>Le Plan d’action mobilité douce 2024-2028 permet d’agir sans modification législative</a:t>
            </a:r>
          </a:p>
          <a:p>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2519161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Modifications de la LMCE inscrites dans l'IN 192</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r>
              <a:rPr lang="fr-CH" dirty="0"/>
              <a:t>Changements peu contraignants</a:t>
            </a:r>
          </a:p>
          <a:p>
            <a:r>
              <a:rPr lang="fr-CH" dirty="0"/>
              <a:t>Pas d’opposition de principe au développement de la mobilité piétonne mais </a:t>
            </a:r>
            <a:r>
              <a:rPr lang="fr-CH" u="sng" dirty="0"/>
              <a:t>quel est le besoin ? </a:t>
            </a:r>
          </a:p>
          <a:p>
            <a:r>
              <a:rPr lang="fr-CH" dirty="0"/>
              <a:t>Zones à priorité piétonne = zones de rencontre à 20 km/h (modification proposée de l’Art.7 al.4)</a:t>
            </a:r>
          </a:p>
          <a:p>
            <a:r>
              <a:rPr lang="fr-CH" dirty="0"/>
              <a:t>Une personne parcours en moyenne 30km par jour : la mobilité piétonne ne peut pas répondre à tous les besoins -&gt; vision globale nécessaire</a:t>
            </a:r>
          </a:p>
          <a:p>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2830063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9BD64E-5EA8-44F3-97F0-328E0FB0524D}"/>
              </a:ext>
            </a:extLst>
          </p:cNvPr>
          <p:cNvSpPr>
            <a:spLocks noGrp="1"/>
          </p:cNvSpPr>
          <p:nvPr>
            <p:ph type="title"/>
          </p:nvPr>
        </p:nvSpPr>
        <p:spPr/>
        <p:txBody>
          <a:bodyPr/>
          <a:lstStyle/>
          <a:p>
            <a:r>
              <a:rPr lang="fr-CH" b="1" dirty="0">
                <a:solidFill>
                  <a:srgbClr val="87785B"/>
                </a:solidFill>
              </a:rPr>
              <a:t>Modifications de la LMD inscrites dans l'IN 192</a:t>
            </a:r>
          </a:p>
        </p:txBody>
      </p:sp>
      <p:sp>
        <p:nvSpPr>
          <p:cNvPr id="3" name="Espace réservé du contenu 2">
            <a:extLst>
              <a:ext uri="{FF2B5EF4-FFF2-40B4-BE49-F238E27FC236}">
                <a16:creationId xmlns:a16="http://schemas.microsoft.com/office/drawing/2014/main" id="{482C4413-56FE-4B48-B63A-4FDC6D0F449D}"/>
              </a:ext>
            </a:extLst>
          </p:cNvPr>
          <p:cNvSpPr>
            <a:spLocks noGrp="1"/>
          </p:cNvSpPr>
          <p:nvPr>
            <p:ph idx="1"/>
          </p:nvPr>
        </p:nvSpPr>
        <p:spPr/>
        <p:txBody>
          <a:bodyPr/>
          <a:lstStyle/>
          <a:p>
            <a:r>
              <a:rPr lang="fr-CH" dirty="0"/>
              <a:t>Art. 2 : Réalisation d’infrastructures piétonnes sans prétériter le réseau cyclable –&gt; où prendre l’espace ? </a:t>
            </a:r>
          </a:p>
          <a:p>
            <a:r>
              <a:rPr lang="fr-CH" dirty="0"/>
              <a:t>Art.3 sur le financement : est-il opportun de fixer le montant en amont ? Sur quelle base s’appuie le chiffre de 40 millions ? Il faut dans un premier temps évaluer les besoins</a:t>
            </a:r>
          </a:p>
          <a:p>
            <a:pPr marL="0" indent="0">
              <a:buNone/>
            </a:pPr>
            <a:endParaRPr lang="fr-CH" dirty="0"/>
          </a:p>
          <a:p>
            <a:endParaRPr lang="fr-CH" dirty="0"/>
          </a:p>
          <a:p>
            <a:endParaRPr lang="fr-CH" dirty="0"/>
          </a:p>
        </p:txBody>
      </p:sp>
      <p:pic>
        <p:nvPicPr>
          <p:cNvPr id="4" name="Espace réservé du contenu 4">
            <a:extLst>
              <a:ext uri="{FF2B5EF4-FFF2-40B4-BE49-F238E27FC236}">
                <a16:creationId xmlns:a16="http://schemas.microsoft.com/office/drawing/2014/main" id="{B6B37113-9DDB-401A-8F40-5A0BA70985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70375" y="5786041"/>
            <a:ext cx="3539621" cy="781844"/>
          </a:xfrm>
          <a:prstGeom prst="rect">
            <a:avLst/>
          </a:prstGeom>
        </p:spPr>
      </p:pic>
    </p:spTree>
    <p:extLst>
      <p:ext uri="{BB962C8B-B14F-4D97-AF65-F5344CB8AC3E}">
        <p14:creationId xmlns:p14="http://schemas.microsoft.com/office/powerpoint/2010/main" val="363623337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995</TotalTime>
  <Words>1024</Words>
  <Application>Microsoft Office PowerPoint</Application>
  <PresentationFormat>Grand écran</PresentationFormat>
  <Paragraphs>95</Paragraphs>
  <Slides>14</Slides>
  <Notes>14</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14</vt:i4>
      </vt:variant>
    </vt:vector>
  </HeadingPairs>
  <TitlesOfParts>
    <vt:vector size="18" baseType="lpstr">
      <vt:lpstr>Arial</vt:lpstr>
      <vt:lpstr>Calibri</vt:lpstr>
      <vt:lpstr>Calibri Light</vt:lpstr>
      <vt:lpstr>Thème Office</vt:lpstr>
      <vt:lpstr>Présentation PowerPoint</vt:lpstr>
      <vt:lpstr>Qui sommes-nous ?</vt:lpstr>
      <vt:lpstr>Notre mission</vt:lpstr>
      <vt:lpstr>Notre mission           suite</vt:lpstr>
      <vt:lpstr>Notre vision</vt:lpstr>
      <vt:lpstr>IN 192 « Initiative piétonne : pour un canton qui marche»</vt:lpstr>
      <vt:lpstr>Plan d’action mobilité douce (PAMD) 2019-2023 </vt:lpstr>
      <vt:lpstr>Modifications de la LMCE inscrites dans l'IN 192</vt:lpstr>
      <vt:lpstr>Modifications de la LMD inscrites dans l'IN 192</vt:lpstr>
      <vt:lpstr>Rapport du Conseil d’Etat</vt:lpstr>
      <vt:lpstr>Modifications de la LRoutes inscrites dans l'IN 192</vt:lpstr>
      <vt:lpstr>Présentation PowerPoint</vt:lpstr>
      <vt:lpstr>Notre proposition </vt:lpstr>
      <vt:lpstr>Nous vous remercions de votre attention et sommes à disposition pour vos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Ruegsegger Stéphanie</dc:creator>
  <cp:lastModifiedBy>Ruegsegger Stéphanie</cp:lastModifiedBy>
  <cp:revision>43</cp:revision>
  <cp:lastPrinted>2022-08-22T13:55:09Z</cp:lastPrinted>
  <dcterms:created xsi:type="dcterms:W3CDTF">2022-08-22T06:59:09Z</dcterms:created>
  <dcterms:modified xsi:type="dcterms:W3CDTF">2023-09-20T07:38:06Z</dcterms:modified>
</cp:coreProperties>
</file>